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6"/>
  </p:notesMasterIdLst>
  <p:sldIdLst>
    <p:sldId id="256" r:id="rId6"/>
    <p:sldId id="312" r:id="rId7"/>
    <p:sldId id="365" r:id="rId8"/>
    <p:sldId id="293" r:id="rId9"/>
    <p:sldId id="320" r:id="rId10"/>
    <p:sldId id="360" r:id="rId11"/>
    <p:sldId id="362" r:id="rId12"/>
    <p:sldId id="358" r:id="rId13"/>
    <p:sldId id="357" r:id="rId14"/>
    <p:sldId id="359" r:id="rId15"/>
    <p:sldId id="366" r:id="rId16"/>
    <p:sldId id="367" r:id="rId17"/>
    <p:sldId id="368" r:id="rId18"/>
    <p:sldId id="369" r:id="rId19"/>
    <p:sldId id="371" r:id="rId20"/>
    <p:sldId id="361" r:id="rId21"/>
    <p:sldId id="350" r:id="rId22"/>
    <p:sldId id="305" r:id="rId23"/>
    <p:sldId id="307" r:id="rId24"/>
    <p:sldId id="351" r:id="rId25"/>
    <p:sldId id="315" r:id="rId26"/>
    <p:sldId id="316" r:id="rId27"/>
    <p:sldId id="355" r:id="rId28"/>
    <p:sldId id="363" r:id="rId29"/>
    <p:sldId id="372" r:id="rId30"/>
    <p:sldId id="370" r:id="rId31"/>
    <p:sldId id="373" r:id="rId32"/>
    <p:sldId id="354" r:id="rId33"/>
    <p:sldId id="340" r:id="rId34"/>
    <p:sldId id="3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84958"/>
  </p:normalViewPr>
  <p:slideViewPr>
    <p:cSldViewPr snapToGrid="0">
      <p:cViewPr varScale="1">
        <p:scale>
          <a:sx n="103" d="100"/>
          <a:sy n="103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5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35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9D05-AA91-29C4-BE80-5FE8328E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D8EF-7287-ED06-116F-DF1F0EDFB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C5401-BF36-183F-0378-072095C2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920-EC3B-4CED-17AE-A43997206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3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1CF8-6F9F-6953-F974-6B75A70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6E1B8-A048-5A9F-02C0-740EDA5AB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9BABD-80B8-349A-555A-4C1A3A275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89C0-C3EC-B010-78AD-ECB912AC6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4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9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1C4B2-41A0-B10F-7CA7-2E3266DD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225A9-1731-87E4-D9CA-0024227AD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4249-78DC-0A5A-E905-19300108B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dirty="0">
                <a:latin typeface="Century Gothic" panose="020B0502020202020204" pitchFamily="34" charset="0"/>
              </a:rPr>
              <a:t>Utilizes a global cache for dependency deduplication, saving storage.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CC0D0-E80E-7D03-5CE8-753FC78CA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81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85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--no-cache-</a:t>
            </a:r>
            <a:r>
              <a:rPr lang="en-US" dirty="0" err="1"/>
              <a:t>dir</a:t>
            </a:r>
            <a:r>
              <a:rPr lang="en-US" dirty="0"/>
              <a:t> may be crucial on CURC systems because some pip installs have very large cache. We redirect cache to 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/projects/$USER/.cache/pip, but if the user’s projects is full, then the install will fail.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4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9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55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41AF4-4E4C-003A-5A6E-FD341CA5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E14F8-4FD8-089C-0D63-242122DA3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C5D61-C1FF-DD0A-DC65-D6F0C89A7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DD59E-CC25-AC74-3D07-CCC052D8C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0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C1829-8CA0-1050-853C-738CFA824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A20D0-94E0-CC1D-8F2E-176FDF88B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44E7C-0907-655F-744D-81AC05EA0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24844-18F3-B669-D9B0-96AE6CC4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70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9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0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3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3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8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8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9/19/25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stral.sh/uv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python_and_beyond" TargetMode="External"/><Relationship Id="rId3" Type="http://schemas.openxmlformats.org/officeDocument/2006/relationships/hyperlink" Target="http://www.colorado.edu/rc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running-jobs/batch-job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open_ondemand/jupyter_session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python_and_beyon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mba.readthedocs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857" y="4745540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ln w="0">
                  <a:noFill/>
                </a:ln>
                <a:ea typeface="+mj-lt"/>
                <a:cs typeface="+mj-lt"/>
              </a:rPr>
              <a:t>Python and Beyond: Installing Software on Alpine Using Conda, Mamba, and </a:t>
            </a:r>
            <a:r>
              <a:rPr lang="en-US" sz="4400" dirty="0" err="1">
                <a:ln w="0">
                  <a:noFill/>
                </a:ln>
                <a:ea typeface="+mj-lt"/>
                <a:cs typeface="+mj-lt"/>
              </a:rPr>
              <a:t>uv</a:t>
            </a:r>
            <a:endParaRPr lang="en-US" sz="4400" dirty="0">
              <a:ln w="0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You must be on a compute node to get access to modules!</a:t>
            </a:r>
          </a:p>
          <a:p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is accessible via </a:t>
            </a:r>
          </a:p>
          <a:p>
            <a:pPr marL="0" indent="0">
              <a:buNone/>
            </a:pPr>
            <a:endParaRPr lang="en-US" sz="9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Mamba is accessible via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Century Gothic" panose="020B0502020202020204" pitchFamily="34" charset="0"/>
              </a:rPr>
              <a:t>NOTE:</a:t>
            </a:r>
            <a:r>
              <a:rPr lang="en-US" dirty="0">
                <a:latin typeface="Century Gothic" panose="020B0502020202020204" pitchFamily="34" charset="0"/>
              </a:rPr>
              <a:t> We have retired our former “</a:t>
            </a:r>
            <a:r>
              <a:rPr lang="en-US" dirty="0" err="1">
                <a:latin typeface="Century Gothic" panose="020B0502020202020204" pitchFamily="34" charset="0"/>
              </a:rPr>
              <a:t>mambaforge</a:t>
            </a:r>
            <a:r>
              <a:rPr lang="en-US" dirty="0">
                <a:latin typeface="Century Gothic" panose="020B0502020202020204" pitchFamily="34" charset="0"/>
              </a:rPr>
              <a:t>” module, as it is deprecated; please use “</a:t>
            </a:r>
            <a:r>
              <a:rPr lang="en-US" dirty="0" err="1">
                <a:latin typeface="Century Gothic" panose="020B0502020202020204" pitchFamily="34" charset="0"/>
              </a:rPr>
              <a:t>miniforge</a:t>
            </a:r>
            <a:r>
              <a:rPr lang="en-US" dirty="0">
                <a:latin typeface="Century Gothic" panose="020B0502020202020204" pitchFamily="34" charset="0"/>
              </a:rPr>
              <a:t>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4318810"/>
            <a:ext cx="5210312" cy="700712"/>
            <a:chOff x="1863084" y="4469527"/>
            <a:chExt cx="9717025" cy="19461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620566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miniforge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3105036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37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838200" y="1758342"/>
            <a:ext cx="5810794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Fast, modern Python package manager and environment builder.</a:t>
            </a:r>
          </a:p>
          <a:p>
            <a:pPr>
              <a:lnSpc>
                <a:spcPct val="120000"/>
              </a:lnSpc>
            </a:pPr>
            <a:r>
              <a:rPr lang="en-US" dirty="0"/>
              <a:t>Built by Astral (same team behind Ruff).</a:t>
            </a:r>
          </a:p>
          <a:p>
            <a:pPr>
              <a:lnSpc>
                <a:spcPct val="120000"/>
              </a:lnSpc>
            </a:pPr>
            <a:r>
              <a:rPr lang="en-US" dirty="0"/>
              <a:t>Implemented in Rust.</a:t>
            </a:r>
          </a:p>
          <a:p>
            <a:pPr>
              <a:lnSpc>
                <a:spcPct val="120000"/>
              </a:lnSpc>
            </a:pPr>
            <a:r>
              <a:rPr lang="en-US" dirty="0"/>
              <a:t>All-in-one solution</a:t>
            </a:r>
          </a:p>
          <a:p>
            <a:pPr>
              <a:lnSpc>
                <a:spcPct val="120000"/>
              </a:lnSpc>
            </a:pPr>
            <a:r>
              <a:rPr lang="en-US" dirty="0"/>
              <a:t>Designed to work natively with Python's built-in </a:t>
            </a:r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467600" y="4915613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3"/>
              </a:rPr>
              <a:t>https://docs.astral.sh/uv/</a:t>
            </a:r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9" name="Picture 8" descr="Logo for the uv Python Package Manager in Rust">
            <a:extLst>
              <a:ext uri="{FF2B5EF4-FFF2-40B4-BE49-F238E27FC236}">
                <a16:creationId xmlns:a16="http://schemas.microsoft.com/office/drawing/2014/main" id="{3DF89272-FB0B-99F2-A23E-F568D1EE7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59" y="2031647"/>
            <a:ext cx="4833448" cy="27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9A43-F8E2-E025-CC63-BB9CB675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7F2-E24A-E447-41D0-0AFED9F8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Features of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58E54-AB89-0925-B419-8ACBE2529432}"/>
              </a:ext>
            </a:extLst>
          </p:cNvPr>
          <p:cNvSpPr txBox="1">
            <a:spLocks/>
          </p:cNvSpPr>
          <p:nvPr/>
        </p:nvSpPr>
        <p:spPr>
          <a:xfrm>
            <a:off x="838200" y="1846858"/>
            <a:ext cx="5910944" cy="444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Drop-in Replacement for pip, pip-tools.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10-100x faster than traditional tools.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Reliable and reproducible builds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Memory-efficient operation, especially for large projects</a:t>
            </a:r>
            <a:endParaRPr lang="en-US" sz="2600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A chart depicting that uv takes 0.06 seconds for a task, compared with 0.99 seconds for poetry, 1.9 seconds for pdm, and 4.63 seconds for pip-sync">
            <a:extLst>
              <a:ext uri="{FF2B5EF4-FFF2-40B4-BE49-F238E27FC236}">
                <a16:creationId xmlns:a16="http://schemas.microsoft.com/office/drawing/2014/main" id="{29E57421-7501-B3B6-B297-6D37D1A7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697"/>
          <a:stretch>
            <a:fillRect/>
          </a:stretch>
        </p:blipFill>
        <p:spPr>
          <a:xfrm>
            <a:off x="6858004" y="2362814"/>
            <a:ext cx="5007426" cy="2448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D2A7F-79FF-16C0-3521-3A7A88A41E98}"/>
              </a:ext>
            </a:extLst>
          </p:cNvPr>
          <p:cNvSpPr txBox="1"/>
          <p:nvPr/>
        </p:nvSpPr>
        <p:spPr>
          <a:xfrm>
            <a:off x="7467600" y="4915613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4"/>
              </a:rPr>
              <a:t>https://docs.astral.sh/uv/</a:t>
            </a:r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9346-AF58-AD4F-CD54-549F1F70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24705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005E9-6DBD-4909-C49F-5D4AEFC8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63B7-36F2-4B13-F234-02B4B8F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5" y="122360"/>
            <a:ext cx="11814914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vs. </a:t>
            </a:r>
            <a:r>
              <a:rPr lang="en-US" b="1" dirty="0"/>
              <a:t>the status quo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5F4D-A42A-684A-74F7-3D56A9FEA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9961BC-550E-BA3C-6655-DC8C6016DF13}"/>
              </a:ext>
            </a:extLst>
          </p:cNvPr>
          <p:cNvGraphicFramePr>
            <a:graphicFrameLocks noGrp="1"/>
          </p:cNvGraphicFramePr>
          <p:nvPr/>
        </p:nvGraphicFramePr>
        <p:xfrm>
          <a:off x="870333" y="1334649"/>
          <a:ext cx="10355857" cy="47530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9295">
                  <a:extLst>
                    <a:ext uri="{9D8B030D-6E8A-4147-A177-3AD203B41FA5}">
                      <a16:colId xmlns:a16="http://schemas.microsoft.com/office/drawing/2014/main" val="1844046474"/>
                    </a:ext>
                  </a:extLst>
                </a:gridCol>
                <a:gridCol w="2671728">
                  <a:extLst>
                    <a:ext uri="{9D8B030D-6E8A-4147-A177-3AD203B41FA5}">
                      <a16:colId xmlns:a16="http://schemas.microsoft.com/office/drawing/2014/main" val="384893460"/>
                    </a:ext>
                  </a:extLst>
                </a:gridCol>
                <a:gridCol w="2745870">
                  <a:extLst>
                    <a:ext uri="{9D8B030D-6E8A-4147-A177-3AD203B41FA5}">
                      <a16:colId xmlns:a16="http://schemas.microsoft.com/office/drawing/2014/main" val="2502053756"/>
                    </a:ext>
                  </a:extLst>
                </a:gridCol>
                <a:gridCol w="2588964">
                  <a:extLst>
                    <a:ext uri="{9D8B030D-6E8A-4147-A177-3AD203B41FA5}">
                      <a16:colId xmlns:a16="http://schemas.microsoft.com/office/drawing/2014/main" val="4028146624"/>
                    </a:ext>
                  </a:extLst>
                </a:gridCol>
              </a:tblGrid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uv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Traditional pip + </a:t>
                      </a:r>
                      <a:r>
                        <a:rPr lang="en-US" b="1" dirty="0" err="1"/>
                        <a:t>venv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conda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0264032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10-100x faster than pip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Baseline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Slower than pip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5530054"/>
                  </a:ext>
                </a:extLst>
              </a:tr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Memory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Very efficient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Higher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824666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Reproducibility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Universal </a:t>
                      </a:r>
                      <a:r>
                        <a:rPr lang="en-US" dirty="0" err="1"/>
                        <a:t>lockfile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uv</a:t>
                      </a:r>
                      <a:r>
                        <a:rPr lang="en-US" dirty="0"/>
                        <a:t> sync).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a separate tool (pip-tools) for locking.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YAML files (</a:t>
                      </a:r>
                      <a:r>
                        <a:rPr lang="fr-FR" dirty="0" err="1"/>
                        <a:t>often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flaky</a:t>
                      </a:r>
                      <a:r>
                        <a:rPr lang="fr-FR" dirty="0"/>
                        <a:t>).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195067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b="1" dirty="0">
                          <a:effectLst/>
                        </a:rPr>
                        <a:t>Non-Python Packages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925757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Dependency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Fast, modern resolver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Basic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Comprehensive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470191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Ease of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Simple, single 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Broader scope with a steeper learning curve.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Requires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multiple </a:t>
                      </a:r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commands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</a:t>
                      </a:r>
                      <a:r>
                        <a:rPr lang="fr-FR" dirty="0"/>
                        <a:t>python -m </a:t>
                      </a:r>
                      <a:r>
                        <a:rPr lang="fr-FR" dirty="0" err="1"/>
                        <a:t>venv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, </a:t>
                      </a:r>
                      <a:r>
                        <a:rPr lang="fr-FR" dirty="0"/>
                        <a:t>source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, </a:t>
                      </a:r>
                      <a:r>
                        <a:rPr lang="fr-FR" dirty="0" err="1"/>
                        <a:t>pip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).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75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3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62" y="343091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8" y="1661371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To start using </a:t>
            </a:r>
            <a:r>
              <a:rPr lang="en-US" sz="2600" dirty="0" err="1"/>
              <a:t>uv</a:t>
            </a:r>
            <a:r>
              <a:rPr lang="en-US" sz="2600" dirty="0"/>
              <a:t>, you must first load the module in your interactive session: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610543-C287-4B88-5CB0-1BB7C055325A}"/>
              </a:ext>
            </a:extLst>
          </p:cNvPr>
          <p:cNvGrpSpPr/>
          <p:nvPr/>
        </p:nvGrpSpPr>
        <p:grpSpPr>
          <a:xfrm>
            <a:off x="676421" y="2608914"/>
            <a:ext cx="10895086" cy="1930036"/>
            <a:chOff x="648457" y="3037710"/>
            <a:chExt cx="10895086" cy="21800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8710F2-0971-952A-5E7C-01CF4359C69F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9322FDB-CC19-90E5-27FA-6400719CFAB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37710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module spider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module load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--version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2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0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87F9-7DEF-8B51-DF37-8BD86204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6886-C70E-2D88-56F0-0E671A8C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Creating a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Environment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FE6C36B-25CE-0B67-49D5-BE19C8532C3F}"/>
              </a:ext>
            </a:extLst>
          </p:cNvPr>
          <p:cNvSpPr txBox="1">
            <a:spLocks/>
          </p:cNvSpPr>
          <p:nvPr/>
        </p:nvSpPr>
        <p:spPr>
          <a:xfrm>
            <a:off x="838200" y="1659569"/>
            <a:ext cx="10773578" cy="444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 err="1"/>
              <a:t>uv</a:t>
            </a:r>
            <a:r>
              <a:rPr lang="en-US" sz="2600" dirty="0"/>
              <a:t> automates the creation and management of environments using </a:t>
            </a:r>
            <a:r>
              <a:rPr lang="en-US" sz="2600" dirty="0" err="1"/>
              <a:t>venv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600" dirty="0" err="1"/>
              <a:t>venv</a:t>
            </a:r>
            <a:r>
              <a:rPr lang="en-US" sz="2600" dirty="0"/>
              <a:t> is Python’s built-in tool for creating isolated environments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Each </a:t>
            </a:r>
            <a:r>
              <a:rPr lang="en-US" sz="2600" dirty="0" err="1"/>
              <a:t>venv</a:t>
            </a:r>
            <a:r>
              <a:rPr lang="en-US" sz="26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Has its own Python interpreter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Has its own installed packages, separate from system Python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Avoids dependency conflicts across projects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It's a lightweight alternative to Conda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9245-8DAA-DA71-8CB3-CEB65CF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1794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[johndoe@login-ci3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[johndoe@login-ci3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[johndoe@c3cpu-a5-u28-1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[johndoe@c3cpu-a5-u28-1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u="sng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ln w="0">
                  <a:noFill/>
                </a:ln>
                <a:ea typeface="+mj-lt"/>
                <a:cs typeface="+mj-lt"/>
              </a:rPr>
              <a:t>Python and Beyond: Installing Software on Alpine Using Conda, Mamba, and </a:t>
            </a:r>
            <a:r>
              <a:rPr lang="en-US" dirty="0" err="1">
                <a:ln w="0">
                  <a:noFill/>
                </a:ln>
                <a:ea typeface="+mj-lt"/>
                <a:cs typeface="+mj-lt"/>
              </a:rPr>
              <a:t>uv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9/19/25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John Reiland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Computing, User Support Team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http://www.colorado.edu/rc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QR code to https://github.com/ResearchComputing/python_and_beyond">
            <a:extLst>
              <a:ext uri="{FF2B5EF4-FFF2-40B4-BE49-F238E27FC236}">
                <a16:creationId xmlns:a16="http://schemas.microsoft.com/office/drawing/2014/main" id="{FE70D789-9CA7-3B6A-1BAE-84E0D98F4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9502" y="2291670"/>
            <a:ext cx="2610443" cy="2610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444BF-285D-9D6E-F7EC-9511E920F982}"/>
              </a:ext>
            </a:extLst>
          </p:cNvPr>
          <p:cNvSpPr txBox="1"/>
          <p:nvPr/>
        </p:nvSpPr>
        <p:spPr>
          <a:xfrm>
            <a:off x="7467600" y="4902113"/>
            <a:ext cx="423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Slides: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https://github.com/ResearchComputing/python_and_beyond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may be crucial on CURC systems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23297" y="1590877"/>
            <a:ext cx="12201840" cy="602434"/>
            <a:chOff x="612918" y="3257253"/>
            <a:chExt cx="11555233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12918" y="3257253"/>
              <a:ext cx="10881121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@login-ci3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234296"/>
            <a:chOff x="276603" y="2658772"/>
            <a:chExt cx="11701805" cy="16678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6"/>
              <a:ext cx="10895086" cy="15409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qos</a:t>
              </a:r>
              <a:r>
                <a:rPr lang="en-US" sz="1200" dirty="0">
                  <a:latin typeface="Monaco" pitchFamily="2" charset="77"/>
                </a:rPr>
                <a:t>=normal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23297" y="5274470"/>
            <a:ext cx="12106454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4"/>
              <a:ext cx="10933123" cy="165429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@login-ci3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  <a:hlinkClick r:id="rId3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  <a:hlinkClick r:id="rId3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  <a:hlinkClick r:id="rId3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  <a:hlinkClick r:id="rId3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  <a:hlinkClick r:id="rId3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  <a:hlinkClick r:id="rId3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In Open OnDemand users can utilize their environments in Jupyter sessions. This can be done using two different methods: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Specifying the environment name in the “Conda environment” field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Allows you to launch the notebook from within your environment 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Needed for some Jupyter extensions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Create a Jupyter Kernel 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Allows you to switch between different environments while in a notebook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May prevent some Jupyter extensions from working</a:t>
            </a:r>
          </a:p>
          <a:p>
            <a:r>
              <a:rPr lang="en-US" dirty="0">
                <a:latin typeface="Century Gothic" panose="020B0502020202020204" pitchFamily="34" charset="0"/>
              </a:rPr>
              <a:t>Both methods are described at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https://curc.readthedocs.io/en/latest/open_ondemand/jupyter_session.html</a:t>
            </a:r>
            <a:endParaRPr lang="en-US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C7B3-321A-55E2-877F-00DF40DB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A198-AE9F-1279-715C-0D2DDDAB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47" y="321057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Creating a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Environment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4C9B8C-AED0-2621-7C9A-663B90AFD33D}"/>
              </a:ext>
            </a:extLst>
          </p:cNvPr>
          <p:cNvSpPr txBox="1">
            <a:spLocks/>
          </p:cNvSpPr>
          <p:nvPr/>
        </p:nvSpPr>
        <p:spPr>
          <a:xfrm>
            <a:off x="417098" y="1562218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Loading the module sets a key environment variable </a:t>
            </a:r>
            <a:r>
              <a:rPr lang="en-US" sz="2600" b="1" dirty="0"/>
              <a:t>$UV_ENVS</a:t>
            </a:r>
            <a:r>
              <a:rPr lang="en-US" sz="2600" dirty="0"/>
              <a:t>.</a:t>
            </a:r>
          </a:p>
          <a:p>
            <a:pPr>
              <a:lnSpc>
                <a:spcPct val="110000"/>
              </a:lnSpc>
            </a:pPr>
            <a:endParaRPr lang="en-US" b="1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>
              <a:lnSpc>
                <a:spcPct val="110000"/>
              </a:lnSpc>
            </a:pPr>
            <a:r>
              <a:rPr lang="en-US" sz="2600" dirty="0"/>
              <a:t>To create a new environment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D83B-4300-7D19-9368-C0F33582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678F37-7DFE-42B0-2F58-EF45E06A6A88}"/>
              </a:ext>
            </a:extLst>
          </p:cNvPr>
          <p:cNvGrpSpPr/>
          <p:nvPr/>
        </p:nvGrpSpPr>
        <p:grpSpPr>
          <a:xfrm>
            <a:off x="654387" y="2080101"/>
            <a:ext cx="10895086" cy="1543764"/>
            <a:chOff x="648457" y="2933348"/>
            <a:chExt cx="10895086" cy="19507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414C14-4A59-8B56-26D5-5BD14A7A6411}"/>
                </a:ext>
              </a:extLst>
            </p:cNvPr>
            <p:cNvSpPr/>
            <p:nvPr/>
          </p:nvSpPr>
          <p:spPr>
            <a:xfrm>
              <a:off x="648457" y="3229411"/>
              <a:ext cx="10895086" cy="16546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FC3751C-E39F-447E-66EB-C279DF6DB4F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33348"/>
              <a:ext cx="10515600" cy="179332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b="1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$UV_ENVS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/projects/$USER/software/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7049C2-B486-AFA9-7576-03620FEBC940}"/>
              </a:ext>
            </a:extLst>
          </p:cNvPr>
          <p:cNvGrpSpPr/>
          <p:nvPr/>
        </p:nvGrpSpPr>
        <p:grpSpPr>
          <a:xfrm>
            <a:off x="676421" y="4351775"/>
            <a:ext cx="10895086" cy="2180089"/>
            <a:chOff x="648457" y="2938557"/>
            <a:chExt cx="10895086" cy="21800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84E92A-740E-6DFE-CE21-4127BF3B9EE3}"/>
                </a:ext>
              </a:extLst>
            </p:cNvPr>
            <p:cNvSpPr/>
            <p:nvPr/>
          </p:nvSpPr>
          <p:spPr>
            <a:xfrm>
              <a:off x="648457" y="3169117"/>
              <a:ext cx="10895086" cy="13094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92674-BCE8-57A5-4C75-FEF444CBD9C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38557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myenv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$UV_ENVS/myenv1 --python 3.8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1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F03B-1874-295C-F8CB-469120B74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075D-9C39-8D6A-E7D3-DF46844D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45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Activating the Environment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7807AA-61E5-C8A7-D2F9-302B1188C7DC}"/>
              </a:ext>
            </a:extLst>
          </p:cNvPr>
          <p:cNvSpPr txBox="1">
            <a:spLocks/>
          </p:cNvSpPr>
          <p:nvPr/>
        </p:nvSpPr>
        <p:spPr>
          <a:xfrm>
            <a:off x="417098" y="1661371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Packages are installed within activated environments</a:t>
            </a:r>
          </a:p>
          <a:p>
            <a:pPr lvl="1"/>
            <a:r>
              <a:rPr lang="en-US" dirty="0"/>
              <a:t>Fully compatible with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/>
              <a:t>Uses caching to speed up repeated installs</a:t>
            </a:r>
          </a:p>
          <a:p>
            <a:pPr lvl="1"/>
            <a:r>
              <a:rPr lang="en-US" b="1" dirty="0">
                <a:latin typeface="Helvetica Neue" panose="02000503000000020004"/>
              </a:rPr>
              <a:t>Important: not compatible with Jupyter sessions</a:t>
            </a:r>
          </a:p>
          <a:p>
            <a:pPr lvl="1"/>
            <a:endParaRPr lang="en-US" dirty="0">
              <a:latin typeface="Helvetica Neue" panose="02000503000000020004"/>
            </a:endParaRPr>
          </a:p>
          <a:p>
            <a:pPr lvl="1"/>
            <a:endParaRPr lang="en-US" dirty="0">
              <a:latin typeface="Helvetica Neue" panose="02000503000000020004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/>
            </a:endParaRPr>
          </a:p>
          <a:p>
            <a:endParaRPr lang="en-US" dirty="0">
              <a:latin typeface="Helvetica Neue" panose="02000503000000020004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/>
            </a:endParaRPr>
          </a:p>
          <a:p>
            <a:pPr>
              <a:lnSpc>
                <a:spcPct val="110000"/>
              </a:lnSpc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60CA-D48F-0D10-BB84-07F4920E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3EBC41-7AA9-DDF7-4BFC-478BF0E6059B}"/>
              </a:ext>
            </a:extLst>
          </p:cNvPr>
          <p:cNvGrpSpPr/>
          <p:nvPr/>
        </p:nvGrpSpPr>
        <p:grpSpPr>
          <a:xfrm>
            <a:off x="648457" y="3611005"/>
            <a:ext cx="10895086" cy="2180089"/>
            <a:chOff x="648457" y="2993642"/>
            <a:chExt cx="10895086" cy="21800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2AB8E2-EE35-36C9-52FF-0F7C25338942}"/>
                </a:ext>
              </a:extLst>
            </p:cNvPr>
            <p:cNvSpPr/>
            <p:nvPr/>
          </p:nvSpPr>
          <p:spPr>
            <a:xfrm>
              <a:off x="648457" y="3125049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759EED8-9333-5B7E-1BA6-3B0392D3C416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93642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source $UV_ENVS/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/bin/activate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pandas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58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8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Commands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662795" y="1532686"/>
            <a:ext cx="11147286" cy="3909641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&lt;command&gt; --help      		# help for specific commands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		# create a new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packagename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       # install a package in active env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uninstall 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packagename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     # uninstall a package from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rm –rf $UV_ENVS/&lt;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	   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cache clean		            # clean up unused cache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freeze                       # list installed packages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deactivate 				      # deactivate environment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9FF00-50B4-54BD-8A8E-86EC9CF9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A1E75-F6EC-C1AE-C6F5-83BCC9E3564A}"/>
              </a:ext>
            </a:extLst>
          </p:cNvPr>
          <p:cNvSpPr txBox="1"/>
          <p:nvPr/>
        </p:nvSpPr>
        <p:spPr>
          <a:xfrm>
            <a:off x="738605" y="5541978"/>
            <a:ext cx="10800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FF0000"/>
                </a:solidFill>
                <a:latin typeface="Helvetica Neue" panose="02000503000000020004"/>
              </a:rPr>
              <a:t>Note: Be very careful with rm -rf when removing environments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05C22E1-5F60-D014-45F8-67DDCE79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27222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Century Gothic" panose="020B0502020202020204" pitchFamily="34" charset="0"/>
              </a:rPr>
              <a:t>Thank you! </a:t>
            </a:r>
            <a:endParaRPr sz="4800" b="1" dirty="0">
              <a:latin typeface="Century Gothic" panose="020B0502020202020204" pitchFamily="34" charset="0"/>
            </a:endParaRPr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753093" y="187905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latin typeface="Century Gothic" panose="020B05020202020202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latin typeface="Century Gothic" panose="020B0502020202020204" pitchFamily="34" charset="0"/>
                <a:hlinkClick r:id="rId3"/>
              </a:rPr>
              <a:t>http://tinyurl.com/curc-survey18</a:t>
            </a:r>
            <a:endParaRPr sz="3000" dirty="0"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>
              <a:latin typeface="Century Gothic" panose="020B0502020202020204" pitchFamily="34" charset="0"/>
            </a:endParaRP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" name="Picture 2" descr="A QR code linking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93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08" y="1661231"/>
            <a:ext cx="5673929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hlinkClick r:id="rId3"/>
              </a:rPr>
              <a:t>https://github.com/ResearchComputing/python_and_beyond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QR code to https://github.com/ResearchComputing/python_and_beyon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Conda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Conda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software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100" dirty="0">
                <a:latin typeface="Century Gothic" panose="020B0502020202020204" pitchFamily="34" charset="0"/>
              </a:rPr>
              <a:t>Useful strategies for complex Conda/Mamba environments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latin typeface="Century Gothic" panose="020B0502020202020204" pitchFamily="34" charset="0"/>
              </a:rPr>
              <a:t>Introduction to </a:t>
            </a:r>
            <a:r>
              <a:rPr lang="en-US" sz="3100" dirty="0" err="1">
                <a:latin typeface="Century Gothic" panose="020B0502020202020204" pitchFamily="34" charset="0"/>
              </a:rPr>
              <a:t>uv</a:t>
            </a:r>
            <a:endParaRPr lang="en-US" sz="31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latin typeface="Century Gothic" panose="020B0502020202020204" pitchFamily="34" charset="0"/>
              </a:rPr>
              <a:t>Key features of </a:t>
            </a:r>
            <a:r>
              <a:rPr lang="en-US" sz="3100" dirty="0" err="1">
                <a:latin typeface="Century Gothic" panose="020B0502020202020204" pitchFamily="34" charset="0"/>
              </a:rPr>
              <a:t>uv</a:t>
            </a:r>
            <a:endParaRPr lang="en-US" sz="31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latin typeface="Century Gothic" panose="020B0502020202020204" pitchFamily="34" charset="0"/>
              </a:rPr>
              <a:t>Comparative analysis of </a:t>
            </a:r>
            <a:r>
              <a:rPr lang="en-US" sz="3100" dirty="0" err="1">
                <a:latin typeface="Century Gothic" panose="020B0502020202020204" pitchFamily="34" charset="0"/>
              </a:rPr>
              <a:t>uv</a:t>
            </a:r>
            <a:r>
              <a:rPr lang="en-US" sz="3100" dirty="0">
                <a:latin typeface="Century Gothic" panose="020B0502020202020204" pitchFamily="34" charset="0"/>
              </a:rPr>
              <a:t> with other tools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latin typeface="Century Gothic" panose="020B0502020202020204" pitchFamily="34" charset="0"/>
              </a:rPr>
              <a:t>Using </a:t>
            </a:r>
            <a:r>
              <a:rPr lang="en-US" sz="3100" dirty="0" err="1">
                <a:latin typeface="Century Gothic" panose="020B0502020202020204" pitchFamily="34" charset="0"/>
              </a:rPr>
              <a:t>uv</a:t>
            </a:r>
            <a:r>
              <a:rPr lang="en-US" sz="3100" dirty="0">
                <a:latin typeface="Century Gothic" panose="020B0502020202020204" pitchFamily="34" charset="0"/>
              </a:rPr>
              <a:t> on CURC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Download and run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(Apptainer/Singularity)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Conda, Miniconda, Mamba, or </a:t>
            </a:r>
            <a:r>
              <a:rPr lang="en-US" sz="2800" b="1" dirty="0" err="1">
                <a:latin typeface="Century Gothic" panose="020B0502020202020204" pitchFamily="34" charset="0"/>
              </a:rPr>
              <a:t>uv</a:t>
            </a:r>
            <a:r>
              <a:rPr lang="en-US" sz="2800" b="1" dirty="0">
                <a:latin typeface="Century Gothic" panose="020B0502020202020204" pitchFamily="34" charset="0"/>
              </a:rPr>
              <a:t>)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software package management systems</a:t>
            </a:r>
            <a:br>
              <a:rPr lang="en-US" sz="3200" dirty="0">
                <a:latin typeface="Century Gothic" panose="020B0502020202020204" pitchFamily="34" charset="0"/>
              </a:rPr>
            </a:br>
            <a:endParaRPr lang="en-US" sz="3200" dirty="0">
              <a:latin typeface="Century Gothic" panose="020B0502020202020204" pitchFamily="34" charset="0"/>
            </a:endParaRP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Create, save, load, and switch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Install, run, and update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Mamba is a faster and more robust package manager in comparison to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It is fully compatible with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packages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Supports </a:t>
            </a:r>
            <a:r>
              <a:rPr lang="en-US" b="1" u="sng" dirty="0">
                <a:latin typeface="Century Gothic" panose="020B0502020202020204" pitchFamily="34" charset="0"/>
              </a:rPr>
              <a:t>most</a:t>
            </a:r>
            <a:r>
              <a:rPr lang="en-US" dirty="0">
                <a:latin typeface="Century Gothic" panose="020B0502020202020204" pitchFamily="34" charset="0"/>
              </a:rPr>
              <a:t> of </a:t>
            </a:r>
            <a:r>
              <a:rPr lang="en-US" dirty="0" err="1">
                <a:latin typeface="Century Gothic" panose="020B0502020202020204" pitchFamily="34" charset="0"/>
              </a:rPr>
              <a:t>Conda’s</a:t>
            </a:r>
            <a:r>
              <a:rPr lang="en-US" dirty="0">
                <a:latin typeface="Century Gothic" panose="020B0502020202020204" pitchFamily="34" charset="0"/>
              </a:rPr>
              <a:t> commands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most cases, Mamba can be used as a drop-in replacement for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endParaRPr lang="en-US" dirty="0">
              <a:latin typeface="Century Gothic" panose="020B0502020202020204" pitchFamily="34" charset="0"/>
            </a:endParaRP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i.e. replace “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” with “mamba” in commands</a:t>
            </a:r>
          </a:p>
          <a:p>
            <a:pPr marL="914400" lvl="2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mamba.readthedocs.io</a:t>
            </a:r>
            <a:endParaRPr lang="en-US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>
                <a:latin typeface="Century Gothic" panose="020B0502020202020204" pitchFamily="34" charset="0"/>
              </a:rPr>
              <a:t>The file “.</a:t>
            </a:r>
            <a:r>
              <a:rPr lang="en-US" sz="3000" dirty="0" err="1">
                <a:latin typeface="Century Gothic" panose="020B0502020202020204" pitchFamily="34" charset="0"/>
              </a:rPr>
              <a:t>condarc</a:t>
            </a:r>
            <a:r>
              <a:rPr lang="en-US" sz="3000" dirty="0">
                <a:latin typeface="Century Gothic" panose="020B0502020202020204" pitchFamily="34" charset="0"/>
              </a:rPr>
              <a:t>” is a special file that specifies configurations for </a:t>
            </a:r>
            <a:r>
              <a:rPr lang="en-US" sz="3000" dirty="0" err="1">
                <a:latin typeface="Century Gothic" panose="020B0502020202020204" pitchFamily="34" charset="0"/>
              </a:rPr>
              <a:t>Conda</a:t>
            </a:r>
            <a:r>
              <a:rPr lang="en-US" sz="3000" dirty="0">
                <a:latin typeface="Century Gothic" panose="020B0502020202020204" pitchFamily="34" charset="0"/>
              </a:rPr>
              <a:t> and Mamba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Specifies items such as </a:t>
            </a:r>
            <a:r>
              <a:rPr lang="en-US" u="sng" dirty="0">
                <a:latin typeface="Century Gothic" panose="020B0502020202020204" pitchFamily="34" charset="0"/>
              </a:rPr>
              <a:t>where to store installed packages and environments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Located in your Home directory,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/home/$USER/.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condarc</a:t>
            </a:r>
            <a:endParaRPr lang="en-US" dirty="0">
              <a:latin typeface="Century Gothic" panose="020B0502020202020204" pitchFamily="34" charset="0"/>
            </a:endParaRPr>
          </a:p>
          <a:p>
            <a:pPr lvl="2"/>
            <a:r>
              <a:rPr lang="en-US" sz="2400" dirty="0">
                <a:latin typeface="Century Gothic" panose="020B0502020202020204" pitchFamily="34" charset="0"/>
              </a:rPr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access to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latin typeface="Century Gothic" panose="020B0502020202020204" pitchFamily="34" charset="0"/>
              </a:rPr>
              <a:t>On CURC systems, </a:t>
            </a:r>
            <a:r>
              <a:rPr lang="en-US" sz="3000" dirty="0" err="1">
                <a:latin typeface="Century Gothic" panose="020B0502020202020204" pitchFamily="34" charset="0"/>
              </a:rPr>
              <a:t>Conda</a:t>
            </a:r>
            <a:r>
              <a:rPr lang="en-US" sz="3000" dirty="0">
                <a:latin typeface="Century Gothic" panose="020B0502020202020204" pitchFamily="34" charset="0"/>
              </a:rPr>
              <a:t> and Mamba are made available through modules</a:t>
            </a:r>
          </a:p>
          <a:p>
            <a:r>
              <a:rPr lang="en-US" sz="2800" b="1" u="sng" dirty="0">
                <a:latin typeface="Century Gothic" panose="020B0502020202020204" pitchFamily="34" charset="0"/>
              </a:rPr>
              <a:t>We highly recommend using these modules 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Redirects output produced by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and Mamba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 useful variables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 the “.</a:t>
            </a:r>
            <a:r>
              <a:rPr lang="en-US" sz="2800" dirty="0" err="1">
                <a:latin typeface="Century Gothic" panose="020B0502020202020204" pitchFamily="34" charset="0"/>
              </a:rPr>
              <a:t>condarc</a:t>
            </a:r>
            <a:r>
              <a:rPr lang="en-US" sz="2800" dirty="0">
                <a:latin typeface="Century Gothic" panose="020B0502020202020204" pitchFamily="34" charset="0"/>
              </a:rPr>
              <a:t>” file, if it doesn’t exist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7808</TotalTime>
  <Words>2003</Words>
  <Application>Microsoft Macintosh PowerPoint</Application>
  <PresentationFormat>Widescreen</PresentationFormat>
  <Paragraphs>373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Andale Mono</vt:lpstr>
      <vt:lpstr>Aptos</vt:lpstr>
      <vt:lpstr>Aptos Display</vt:lpstr>
      <vt:lpstr>Arial</vt:lpstr>
      <vt:lpstr>Atkinson Hyperlegible</vt:lpstr>
      <vt:lpstr>Calibri</vt:lpstr>
      <vt:lpstr>Century Gothic</vt:lpstr>
      <vt:lpstr>Courier New</vt:lpstr>
      <vt:lpstr>Helvetica Neue</vt:lpstr>
      <vt:lpstr>Monaco</vt:lpstr>
      <vt:lpstr>CUB Content </vt:lpstr>
      <vt:lpstr>Custom Design</vt:lpstr>
      <vt:lpstr>Python and Beyond: Installing Software on Alpine Using Conda, Mamba, and uv</vt:lpstr>
      <vt:lpstr>Python and Beyond: Installing Software on Alpine Using Conda, Mamba, and uv</vt:lpstr>
      <vt:lpstr>PowerPoint Presentation</vt:lpstr>
      <vt:lpstr>Session Overview </vt:lpstr>
      <vt:lpstr>Building Software on CURC Systems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What is uv?</vt:lpstr>
      <vt:lpstr>Features of uv</vt:lpstr>
      <vt:lpstr>uv vs. the status quo</vt:lpstr>
      <vt:lpstr>Getting Started with uv</vt:lpstr>
      <vt:lpstr>Creating a uv Environment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Creating a uv Environment</vt:lpstr>
      <vt:lpstr>Activating the Environment</vt:lpstr>
      <vt:lpstr>Useful Commands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John Reiland</cp:lastModifiedBy>
  <cp:revision>47</cp:revision>
  <cp:lastPrinted>2025-09-22T16:47:23Z</cp:lastPrinted>
  <dcterms:created xsi:type="dcterms:W3CDTF">2023-01-13T17:07:22Z</dcterms:created>
  <dcterms:modified xsi:type="dcterms:W3CDTF">2026-01-28T23:32:27Z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